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281" r:id="rId3"/>
    <p:sldId id="300" r:id="rId4"/>
    <p:sldId id="301" r:id="rId5"/>
    <p:sldId id="302" r:id="rId6"/>
    <p:sldId id="303" r:id="rId7"/>
    <p:sldId id="304" r:id="rId8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7" userDrawn="1">
          <p15:clr>
            <a:srgbClr val="A4A3A4"/>
          </p15:clr>
        </p15:guide>
        <p15:guide id="3" orient="horz" pos="1020" userDrawn="1">
          <p15:clr>
            <a:srgbClr val="A4A3A4"/>
          </p15:clr>
        </p15:guide>
        <p15:guide id="4" pos="4233" userDrawn="1">
          <p15:clr>
            <a:srgbClr val="A4A3A4"/>
          </p15:clr>
        </p15:guide>
        <p15:guide id="5" pos="241" userDrawn="1">
          <p15:clr>
            <a:srgbClr val="A4A3A4"/>
          </p15:clr>
        </p15:guide>
        <p15:guide id="6" pos="8270" userDrawn="1">
          <p15:clr>
            <a:srgbClr val="A4A3A4"/>
          </p15:clr>
        </p15:guide>
        <p15:guide id="7" orient="horz" pos="1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A595"/>
    <a:srgbClr val="F2F2F2"/>
    <a:srgbClr val="FFFFFF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270" y="102"/>
      </p:cViewPr>
      <p:guideLst>
        <p:guide orient="horz" pos="1247"/>
        <p:guide orient="horz" pos="1020"/>
        <p:guide pos="4233"/>
        <p:guide pos="241"/>
        <p:guide pos="8270"/>
        <p:guide orient="horz" pos="18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4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49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8994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C70CBA9-C32B-4991-B58A-324F7049C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343977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5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Wand enthält.&#10;&#10;Mit hoher Zuverlässigkeit generierte Beschreibung">
            <a:extLst>
              <a:ext uri="{FF2B5EF4-FFF2-40B4-BE49-F238E27FC236}">
                <a16:creationId xmlns:a16="http://schemas.microsoft.com/office/drawing/2014/main" id="{CB14CE0B-609A-4948-8678-C18026935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343977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0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998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8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758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98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55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212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40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83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00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Tm="15000">
        <p:fade/>
      </p:transition>
    </mc:Fallback>
  </mc:AlternateConten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04FB4A1E-FAFB-447A-9E65-F79057445923}"/>
              </a:ext>
            </a:extLst>
          </p:cNvPr>
          <p:cNvSpPr/>
          <p:nvPr/>
        </p:nvSpPr>
        <p:spPr>
          <a:xfrm>
            <a:off x="0" y="1"/>
            <a:ext cx="13439775" cy="7559675"/>
          </a:xfrm>
          <a:prstGeom prst="rect">
            <a:avLst/>
          </a:prstGeom>
          <a:noFill/>
          <a:ln w="76200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g Data 3">
            <a:hlinkClick r:id="" action="ppaction://media"/>
            <a:extLst>
              <a:ext uri="{FF2B5EF4-FFF2-40B4-BE49-F238E27FC236}">
                <a16:creationId xmlns:a16="http://schemas.microsoft.com/office/drawing/2014/main" id="{47647330-B756-4640-A6D7-8B111828B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3439775" cy="33416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4575C3-9C6C-4048-A825-4F12E3C7395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8" y="5558566"/>
            <a:ext cx="953962" cy="162221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CE711B1-A1F0-4B6B-97CF-2F66B3D402E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2" y="5655826"/>
            <a:ext cx="953962" cy="16222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EC92AB5-0414-47B8-ACF9-FEB9D7F1E1C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9" y="5779698"/>
            <a:ext cx="953962" cy="16222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223667F-5F49-4DA5-8A78-9B3E7C4D2F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4675" y="6572005"/>
            <a:ext cx="2160000" cy="658053"/>
          </a:xfrm>
          <a:prstGeom prst="rect">
            <a:avLst/>
          </a:prstGeom>
        </p:spPr>
      </p:pic>
      <p:pic>
        <p:nvPicPr>
          <p:cNvPr id="4" name="Ambient Travel">
            <a:hlinkClick r:id="" action="ppaction://media"/>
            <a:extLst>
              <a:ext uri="{FF2B5EF4-FFF2-40B4-BE49-F238E27FC236}">
                <a16:creationId xmlns:a16="http://schemas.microsoft.com/office/drawing/2014/main" id="{814A66A6-1271-4744-87CB-BC1A2237D8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1684" y="3584357"/>
            <a:ext cx="609600" cy="6096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3CE6F8A-17B8-4395-969C-A28C40BF3490}"/>
              </a:ext>
            </a:extLst>
          </p:cNvPr>
          <p:cNvSpPr/>
          <p:nvPr/>
        </p:nvSpPr>
        <p:spPr>
          <a:xfrm>
            <a:off x="12151920" y="3457575"/>
            <a:ext cx="1087830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6A4FB18-1F11-40A6-B263-AB022DB5109E}"/>
              </a:ext>
            </a:extLst>
          </p:cNvPr>
          <p:cNvSpPr txBox="1"/>
          <p:nvPr/>
        </p:nvSpPr>
        <p:spPr>
          <a:xfrm>
            <a:off x="2280210" y="3545251"/>
            <a:ext cx="887935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b="1" dirty="0">
                <a:solidFill>
                  <a:srgbClr val="5CA5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EBsafe</a:t>
            </a:r>
          </a:p>
          <a:p>
            <a:pPr algn="ctr"/>
            <a:endParaRPr lang="de-DE" sz="2400" b="1" dirty="0">
              <a:solidFill>
                <a:srgbClr val="5CA5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3600" b="1" dirty="0">
                <a:solidFill>
                  <a:srgbClr val="5CA5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Führung globaler Versorgungspläne</a:t>
            </a:r>
          </a:p>
          <a:p>
            <a:pPr algn="ctr"/>
            <a:r>
              <a:rPr lang="de-DE" sz="3600" b="1" dirty="0">
                <a:solidFill>
                  <a:srgbClr val="5CA5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ganz einfach durch ein digitales Portal</a:t>
            </a:r>
          </a:p>
        </p:txBody>
      </p:sp>
    </p:spTree>
    <p:extLst>
      <p:ext uri="{BB962C8B-B14F-4D97-AF65-F5344CB8AC3E}">
        <p14:creationId xmlns:p14="http://schemas.microsoft.com/office/powerpoint/2010/main" val="15999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hlinkClick r:id="" action="ppaction://noaction"/>
            <a:extLst>
              <a:ext uri="{FF2B5EF4-FFF2-40B4-BE49-F238E27FC236}">
                <a16:creationId xmlns:a16="http://schemas.microsoft.com/office/drawing/2014/main" id="{8789EDDC-B22D-41D2-95DD-775C9AE49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580" y="736596"/>
            <a:ext cx="2160000" cy="2160000"/>
          </a:xfrm>
          <a:prstGeom prst="rect">
            <a:avLst/>
          </a:prstGeom>
        </p:spPr>
      </p:pic>
      <p:pic>
        <p:nvPicPr>
          <p:cNvPr id="19" name="Grafik 18">
            <a:hlinkClick r:id="" action="ppaction://noaction"/>
            <a:extLst>
              <a:ext uri="{FF2B5EF4-FFF2-40B4-BE49-F238E27FC236}">
                <a16:creationId xmlns:a16="http://schemas.microsoft.com/office/drawing/2014/main" id="{B8681B91-0FE2-407F-AEE4-390EAC355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67" y="4000699"/>
            <a:ext cx="2160000" cy="2160000"/>
          </a:xfrm>
          <a:prstGeom prst="rect">
            <a:avLst/>
          </a:prstGeom>
        </p:spPr>
      </p:pic>
      <p:pic>
        <p:nvPicPr>
          <p:cNvPr id="22" name="Grafik 21">
            <a:hlinkClick r:id="" action="ppaction://noaction"/>
            <a:extLst>
              <a:ext uri="{FF2B5EF4-FFF2-40B4-BE49-F238E27FC236}">
                <a16:creationId xmlns:a16="http://schemas.microsoft.com/office/drawing/2014/main" id="{32107C4B-7B26-441C-AB8B-CD91A4C08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02" y="4000699"/>
            <a:ext cx="2160000" cy="2160000"/>
          </a:xfrm>
          <a:prstGeom prst="rect">
            <a:avLst/>
          </a:prstGeom>
        </p:spPr>
      </p:pic>
      <p:pic>
        <p:nvPicPr>
          <p:cNvPr id="23" name="Grafik 22">
            <a:hlinkClick r:id="" action="ppaction://noaction"/>
            <a:extLst>
              <a:ext uri="{FF2B5EF4-FFF2-40B4-BE49-F238E27FC236}">
                <a16:creationId xmlns:a16="http://schemas.microsoft.com/office/drawing/2014/main" id="{29CBD66D-EB95-4E69-9C68-5EA2F8E95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66" y="736596"/>
            <a:ext cx="2160000" cy="2160000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F0A1DD9F-4309-46BC-9E90-2BA2D1238133}"/>
              </a:ext>
            </a:extLst>
          </p:cNvPr>
          <p:cNvSpPr/>
          <p:nvPr/>
        </p:nvSpPr>
        <p:spPr>
          <a:xfrm>
            <a:off x="2125541" y="6588222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Arial Narrow" panose="020B0606020202030204" pitchFamily="34" charset="0"/>
              </a:rPr>
              <a:t>Persönliches Dashboard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ECDD519-EDE7-432E-9F39-6AC763167DD2}"/>
              </a:ext>
            </a:extLst>
          </p:cNvPr>
          <p:cNvSpPr/>
          <p:nvPr/>
        </p:nvSpPr>
        <p:spPr>
          <a:xfrm>
            <a:off x="2125541" y="3296082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>
                <a:latin typeface="Arial Narrow" panose="020B0606020202030204" pitchFamily="34" charset="0"/>
              </a:rPr>
              <a:t>EB</a:t>
            </a:r>
            <a:r>
              <a:rPr lang="de-DE" dirty="0">
                <a:latin typeface="Arial Narrow" panose="020B0606020202030204" pitchFamily="34" charset="0"/>
              </a:rPr>
              <a:t> Pläne &amp; Renewals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E8A57F76-2EAE-480C-8573-3AFB6A4FCCFD}"/>
              </a:ext>
            </a:extLst>
          </p:cNvPr>
          <p:cNvSpPr/>
          <p:nvPr/>
        </p:nvSpPr>
        <p:spPr>
          <a:xfrm>
            <a:off x="5530763" y="6588222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Arial Narrow" panose="020B0606020202030204" pitchFamily="34" charset="0"/>
              </a:rPr>
              <a:t>Vorlagen-Center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ADDB0D89-2674-46AC-A5CB-012D631C637E}"/>
              </a:ext>
            </a:extLst>
          </p:cNvPr>
          <p:cNvSpPr/>
          <p:nvPr/>
        </p:nvSpPr>
        <p:spPr>
          <a:xfrm>
            <a:off x="5521249" y="3296082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Arial Narrow" panose="020B0606020202030204" pitchFamily="34" charset="0"/>
              </a:rPr>
              <a:t>Analysen &amp; Reports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5068307-2BAF-4790-9D16-B8ED424D97DC}"/>
              </a:ext>
            </a:extLst>
          </p:cNvPr>
          <p:cNvSpPr/>
          <p:nvPr/>
        </p:nvSpPr>
        <p:spPr>
          <a:xfrm>
            <a:off x="8935985" y="6588222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Arial Narrow" panose="020B0606020202030204" pitchFamily="34" charset="0"/>
              </a:rPr>
              <a:t>Strategie</a:t>
            </a:r>
          </a:p>
        </p:txBody>
      </p:sp>
      <p:pic>
        <p:nvPicPr>
          <p:cNvPr id="29" name="Grafik 28" descr="Ein Bild, das Objekt enthält.&#10;&#10;Mit hoher Zuverlässigkeit generierte Beschreibung">
            <a:hlinkClick r:id="rId6" action="ppaction://hlinksldjump"/>
            <a:extLst>
              <a:ext uri="{FF2B5EF4-FFF2-40B4-BE49-F238E27FC236}">
                <a16:creationId xmlns:a16="http://schemas.microsoft.com/office/drawing/2014/main" id="{BFB0AEC8-DAF3-4BC2-9CD1-B26604EB5C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31" y="4000699"/>
            <a:ext cx="2160000" cy="2160000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B3A40F31-F72D-4C29-A93B-F6AA0A55D575}"/>
              </a:ext>
            </a:extLst>
          </p:cNvPr>
          <p:cNvSpPr/>
          <p:nvPr/>
        </p:nvSpPr>
        <p:spPr>
          <a:xfrm>
            <a:off x="8916957" y="3299066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Arial Narrow" panose="020B0606020202030204" pitchFamily="34" charset="0"/>
              </a:rPr>
              <a:t>Benchmark</a:t>
            </a:r>
          </a:p>
        </p:txBody>
      </p:sp>
      <p:pic>
        <p:nvPicPr>
          <p:cNvPr id="31" name="Grafik 30">
            <a:hlinkClick r:id="rId8" action="ppaction://hlinksldjump"/>
            <a:extLst>
              <a:ext uri="{FF2B5EF4-FFF2-40B4-BE49-F238E27FC236}">
                <a16:creationId xmlns:a16="http://schemas.microsoft.com/office/drawing/2014/main" id="{9B813F4C-6579-4E4F-9017-4020EB4F3D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91" y="736596"/>
            <a:ext cx="2151661" cy="2160000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604AE174-2C13-4A3A-8A2F-11EA01DF7186}"/>
              </a:ext>
            </a:extLst>
          </p:cNvPr>
          <p:cNvSpPr/>
          <p:nvPr/>
        </p:nvSpPr>
        <p:spPr>
          <a:xfrm>
            <a:off x="2104621" y="3920692"/>
            <a:ext cx="2385819" cy="238581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9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7EEFED5-5A01-43AB-9D41-2E3F8C85D1CF}"/>
              </a:ext>
            </a:extLst>
          </p:cNvPr>
          <p:cNvSpPr txBox="1"/>
          <p:nvPr/>
        </p:nvSpPr>
        <p:spPr>
          <a:xfrm>
            <a:off x="2895312" y="808651"/>
            <a:ext cx="75777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Persönliches Dashboard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026FA9-B145-4895-B7D5-16A906F20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094" y="1979613"/>
            <a:ext cx="2160000" cy="216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50EC119-3C9B-4745-884D-D2126DD97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20" y="4427909"/>
            <a:ext cx="1807346" cy="180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D83D902-68B1-45F2-A07B-FCDB9FF93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20" y="4427909"/>
            <a:ext cx="1800000" cy="180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266C24-345F-4A7B-ABC9-B40126A8F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66" y="4431567"/>
            <a:ext cx="1800000" cy="17926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86FB7D0-6CF0-4646-B619-DD8EF6D0F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74" y="4445909"/>
            <a:ext cx="1800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0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5292247-08CF-4DE2-8BBE-7A30CE986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36" y="287338"/>
            <a:ext cx="1282227" cy="12822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A56FBD0-E9D6-454D-ABAF-BF844ECB5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2" y="254901"/>
            <a:ext cx="1281600" cy="127638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C2A6162-B2AB-453D-B80D-6FBECA99A9B2}"/>
              </a:ext>
            </a:extLst>
          </p:cNvPr>
          <p:cNvSpPr/>
          <p:nvPr/>
        </p:nvSpPr>
        <p:spPr>
          <a:xfrm>
            <a:off x="3119888" y="443095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Auswahl über 4 Sprachen, Handbuch + Anleitung sowie</a:t>
            </a:r>
          </a:p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lesenswerte EB-Fachinformationen – alles schnell zugängig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5D4050-EE09-489E-A73D-24DD5F6DA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036" y="1693704"/>
            <a:ext cx="10152000" cy="4819936"/>
          </a:xfrm>
          <a:prstGeom prst="rect">
            <a:avLst/>
          </a:prstGeom>
          <a:ln w="28575">
            <a:solidFill>
              <a:srgbClr val="5CA595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A0F95A-F66F-4B4C-8F3B-2188D05F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887" y="6545012"/>
            <a:ext cx="10152000" cy="302064"/>
          </a:xfrm>
          <a:prstGeom prst="rect">
            <a:avLst/>
          </a:prstGeom>
          <a:ln w="28575">
            <a:solidFill>
              <a:srgbClr val="5CA595"/>
            </a:solidFill>
          </a:ln>
        </p:spPr>
      </p:pic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AD54568C-B629-4AAE-86A4-E450F47EF797}"/>
              </a:ext>
            </a:extLst>
          </p:cNvPr>
          <p:cNvSpPr/>
          <p:nvPr/>
        </p:nvSpPr>
        <p:spPr>
          <a:xfrm>
            <a:off x="1889666" y="5009684"/>
            <a:ext cx="611841" cy="141866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defRPr/>
            </a:pPr>
            <a:r>
              <a:rPr lang="de-DE" sz="1600" dirty="0">
                <a:solidFill>
                  <a:prstClr val="white"/>
                </a:solidFill>
                <a:latin typeface="Arial Narrow" panose="020B0606020202030204" pitchFamily="34" charset="0"/>
              </a:rPr>
              <a:t>Ihre Sprache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694CEC7-8DEC-4759-B308-971417EBED3B}"/>
              </a:ext>
            </a:extLst>
          </p:cNvPr>
          <p:cNvSpPr/>
          <p:nvPr/>
        </p:nvSpPr>
        <p:spPr>
          <a:xfrm>
            <a:off x="3460031" y="1820703"/>
            <a:ext cx="2581200" cy="360040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691608D-8441-4EAE-9444-3F764A34DFFB}"/>
              </a:ext>
            </a:extLst>
          </p:cNvPr>
          <p:cNvSpPr/>
          <p:nvPr/>
        </p:nvSpPr>
        <p:spPr>
          <a:xfrm>
            <a:off x="9094068" y="1820221"/>
            <a:ext cx="2581200" cy="360040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F60D39B-AEB9-4B2D-90E4-AEA64C5A60B4}"/>
              </a:ext>
            </a:extLst>
          </p:cNvPr>
          <p:cNvSpPr/>
          <p:nvPr/>
        </p:nvSpPr>
        <p:spPr>
          <a:xfrm>
            <a:off x="3460031" y="4296721"/>
            <a:ext cx="2581200" cy="360040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2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3EB01F0-A56D-423F-B38B-E5E2EEFC8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398" y="246914"/>
            <a:ext cx="1282227" cy="128222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88675B0-45AD-477C-99E8-4323DFC3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7" y="252751"/>
            <a:ext cx="1281600" cy="127639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F8B2E31-312B-43D8-B08E-821065D708FD}"/>
              </a:ext>
            </a:extLst>
          </p:cNvPr>
          <p:cNvSpPr/>
          <p:nvPr/>
        </p:nvSpPr>
        <p:spPr>
          <a:xfrm>
            <a:off x="3153184" y="438027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Sofortiger Zugriff auf alle Firmen mit Direktzugriff per Klick</a:t>
            </a:r>
          </a:p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Kalender mit anstehenden EB-Terminen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CE3758-C60E-4B0D-8121-9DDDE36A2CC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50037" y="1979613"/>
            <a:ext cx="4896000" cy="4225710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91C58BF-364C-436C-A845-1708354F1CF6}"/>
              </a:ext>
            </a:extLst>
          </p:cNvPr>
          <p:cNvSpPr/>
          <p:nvPr/>
        </p:nvSpPr>
        <p:spPr>
          <a:xfrm>
            <a:off x="2134670" y="6310098"/>
            <a:ext cx="3926732" cy="934204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Klicken Sie auf die gewünschte Firma und deren eingepflegte EB-Pläne werden Ihnen</a:t>
            </a:r>
          </a:p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zur Verfügung gestellt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FBEC9C-3267-4FFD-8486-DCECB3E71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179" y="1979613"/>
            <a:ext cx="4960202" cy="4225710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686BC821-44B8-419C-BB03-2254397761BF}"/>
              </a:ext>
            </a:extLst>
          </p:cNvPr>
          <p:cNvSpPr/>
          <p:nvPr/>
        </p:nvSpPr>
        <p:spPr>
          <a:xfrm>
            <a:off x="7378373" y="6310098"/>
            <a:ext cx="3926732" cy="934204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Klicken Sie auf die bunten Balken und Ihnen wird die notwendige Aktion mit Link auf den speziellen EB-Plan angezeigt</a:t>
            </a:r>
          </a:p>
        </p:txBody>
      </p:sp>
    </p:spTree>
    <p:extLst>
      <p:ext uri="{BB962C8B-B14F-4D97-AF65-F5344CB8AC3E}">
        <p14:creationId xmlns:p14="http://schemas.microsoft.com/office/powerpoint/2010/main" val="219600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73972A3-358E-4A00-90CE-343AFBB49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112" y="255102"/>
            <a:ext cx="1282227" cy="128222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C589829-8F85-4CB6-A96E-CB00CD7EF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6" y="255102"/>
            <a:ext cx="1281600" cy="12816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E4325E8-E3A4-4240-B3FE-DEE2BA559192}"/>
              </a:ext>
            </a:extLst>
          </p:cNvPr>
          <p:cNvSpPr/>
          <p:nvPr/>
        </p:nvSpPr>
        <p:spPr>
          <a:xfrm>
            <a:off x="3119888" y="445902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Alle EB-Pläne werden gruppiert nach Tochterfirmen </a:t>
            </a:r>
          </a:p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inkl. der laufenden Renewals zur Verfügung gestellt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F255EF-277A-40FB-8C53-F3E24D819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036" y="1979613"/>
            <a:ext cx="4896000" cy="3766154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B0D6A36-EADB-494D-A3F9-85B68AC3A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681" y="1979613"/>
            <a:ext cx="4896000" cy="1986556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24E50C-6DBC-465B-9CFA-890709E80C29}"/>
              </a:ext>
            </a:extLst>
          </p:cNvPr>
          <p:cNvSpPr/>
          <p:nvPr/>
        </p:nvSpPr>
        <p:spPr>
          <a:xfrm>
            <a:off x="2134670" y="5560950"/>
            <a:ext cx="3926732" cy="934204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Die EB-Pläne (hier 18) sortiert nach Tochter-firmen stehen einzeln per Klick inkl. aller EB-Daten zur Verfügung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F90187D-A525-4494-9D68-C3CB23C71CBE}"/>
              </a:ext>
            </a:extLst>
          </p:cNvPr>
          <p:cNvSpPr/>
          <p:nvPr/>
        </p:nvSpPr>
        <p:spPr>
          <a:xfrm>
            <a:off x="7349315" y="5560950"/>
            <a:ext cx="3926732" cy="934204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Aktuell ist ein EB-Plan in der </a:t>
            </a:r>
            <a:r>
              <a:rPr lang="de-DE" dirty="0" err="1">
                <a:solidFill>
                  <a:prstClr val="black"/>
                </a:solidFill>
                <a:latin typeface="Arial Narrow" panose="020B0606020202030204" pitchFamily="34" charset="0"/>
              </a:rPr>
              <a:t>Renewalphase</a:t>
            </a: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. So sind Sie immer informiert, wo Sie bei Verhandlungen eingreifen können / sollten. </a:t>
            </a:r>
          </a:p>
        </p:txBody>
      </p:sp>
    </p:spTree>
    <p:extLst>
      <p:ext uri="{BB962C8B-B14F-4D97-AF65-F5344CB8AC3E}">
        <p14:creationId xmlns:p14="http://schemas.microsoft.com/office/powerpoint/2010/main" val="41981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73972A3-358E-4A00-90CE-343AFBB49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398" y="255333"/>
            <a:ext cx="1282227" cy="128222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C589829-8F85-4CB6-A96E-CB00CD7EF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6" y="255333"/>
            <a:ext cx="1281600" cy="125596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E4325E8-E3A4-4240-B3FE-DEE2BA559192}"/>
              </a:ext>
            </a:extLst>
          </p:cNvPr>
          <p:cNvSpPr/>
          <p:nvPr/>
        </p:nvSpPr>
        <p:spPr>
          <a:xfrm>
            <a:off x="3148217" y="446446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Das Kompetenzzentrum bietet aktuelles Fachwissen</a:t>
            </a:r>
          </a:p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„BI“ gibt Zugriff auf Ihre individuellen Analyse-Vorlagen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F1EE3EB-CA91-4217-9772-A3710D722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036" y="1979613"/>
            <a:ext cx="4896000" cy="3180442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2C4A612-8525-4AA7-AF97-4EA46C06F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681" y="1979614"/>
            <a:ext cx="4896000" cy="1141879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8213D80-8735-4FCD-9567-E0857CA4BCA5}"/>
              </a:ext>
            </a:extLst>
          </p:cNvPr>
          <p:cNvSpPr/>
          <p:nvPr/>
        </p:nvSpPr>
        <p:spPr>
          <a:xfrm>
            <a:off x="2134670" y="5560950"/>
            <a:ext cx="3926732" cy="934204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Klicken Sie die gewünschte Datei an und Sie können diese sofort lesen oder downloaden.</a:t>
            </a:r>
          </a:p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Sie sind absteigend nach Datum sortiert.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3A74472-0803-4B94-A2AD-67F0CAE656B9}"/>
              </a:ext>
            </a:extLst>
          </p:cNvPr>
          <p:cNvSpPr/>
          <p:nvPr/>
        </p:nvSpPr>
        <p:spPr>
          <a:xfrm>
            <a:off x="7349315" y="5560950"/>
            <a:ext cx="3926732" cy="934204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Im Berichtsmodul „BI“ können Sie </a:t>
            </a:r>
            <a:r>
              <a:rPr lang="de-DE" dirty="0" err="1">
                <a:solidFill>
                  <a:prstClr val="black"/>
                </a:solidFill>
                <a:latin typeface="Arial Narrow" panose="020B0606020202030204" pitchFamily="34" charset="0"/>
              </a:rPr>
              <a:t>individuel</a:t>
            </a: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-le Analysen anlegen und speichern. Diese werden als Schnellzugriff hier angeboten.</a:t>
            </a:r>
          </a:p>
        </p:txBody>
      </p:sp>
    </p:spTree>
    <p:extLst>
      <p:ext uri="{BB962C8B-B14F-4D97-AF65-F5344CB8AC3E}">
        <p14:creationId xmlns:p14="http://schemas.microsoft.com/office/powerpoint/2010/main" val="7833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200</Words>
  <Application>Microsoft Office PowerPoint</Application>
  <PresentationFormat>Benutzerdefiniert</PresentationFormat>
  <Paragraphs>28</Paragraphs>
  <Slides>7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Arial Narrow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Jürgen Rölke</dc:creator>
  <cp:lastModifiedBy>Juergen Roelke</cp:lastModifiedBy>
  <cp:revision>229</cp:revision>
  <dcterms:created xsi:type="dcterms:W3CDTF">2017-10-25T09:06:14Z</dcterms:created>
  <dcterms:modified xsi:type="dcterms:W3CDTF">2022-09-25T20:42:38Z</dcterms:modified>
</cp:coreProperties>
</file>