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281" r:id="rId3"/>
    <p:sldId id="324" r:id="rId4"/>
    <p:sldId id="325" r:id="rId5"/>
    <p:sldId id="326" r:id="rId6"/>
    <p:sldId id="327" r:id="rId7"/>
    <p:sldId id="328" r:id="rId8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7" userDrawn="1">
          <p15:clr>
            <a:srgbClr val="A4A3A4"/>
          </p15:clr>
        </p15:guide>
        <p15:guide id="3" orient="horz" pos="1020" userDrawn="1">
          <p15:clr>
            <a:srgbClr val="A4A3A4"/>
          </p15:clr>
        </p15:guide>
        <p15:guide id="4" pos="4233" userDrawn="1">
          <p15:clr>
            <a:srgbClr val="A4A3A4"/>
          </p15:clr>
        </p15:guide>
        <p15:guide id="5" pos="196" userDrawn="1">
          <p15:clr>
            <a:srgbClr val="A4A3A4"/>
          </p15:clr>
        </p15:guide>
        <p15:guide id="6" pos="8270" userDrawn="1">
          <p15:clr>
            <a:srgbClr val="A4A3A4"/>
          </p15:clr>
        </p15:guide>
        <p15:guide id="7" orient="horz" pos="1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5CA595"/>
    <a:srgbClr val="FFFFFF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270" y="102"/>
      </p:cViewPr>
      <p:guideLst>
        <p:guide orient="horz" pos="1247"/>
        <p:guide orient="horz" pos="1020"/>
        <p:guide pos="4233"/>
        <p:guide pos="196"/>
        <p:guide pos="8270"/>
        <p:guide orient="horz" pos="18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6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2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25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C70CBA9-C32B-4991-B58A-324F7049C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343977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drinnen enthält.&#10;&#10;Mit hoher Zuverlässigkeit generierte Beschreibung">
            <a:extLst>
              <a:ext uri="{FF2B5EF4-FFF2-40B4-BE49-F238E27FC236}">
                <a16:creationId xmlns:a16="http://schemas.microsoft.com/office/drawing/2014/main" id="{1BDDF4C6-B5AB-460E-9465-828D7D96D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3439775" cy="7559675"/>
          </a:xfrm>
          <a:prstGeom prst="rect">
            <a:avLst/>
          </a:prstGeom>
          <a:ln w="76200">
            <a:solidFill>
              <a:srgbClr val="5CA595"/>
            </a:solidFill>
          </a:ln>
        </p:spPr>
      </p:pic>
    </p:spTree>
    <p:extLst>
      <p:ext uri="{BB962C8B-B14F-4D97-AF65-F5344CB8AC3E}">
        <p14:creationId xmlns:p14="http://schemas.microsoft.com/office/powerpoint/2010/main" val="155885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546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510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287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20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399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474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47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99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5B6EB-B900-4718-B032-D893178BC12E}" type="datetimeFigureOut">
              <a:rPr lang="de-DE" smtClean="0"/>
              <a:t>25.09.2022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A9EDF-DC4B-4518-B434-710CDE44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43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Tm="15000">
        <p:fade/>
      </p:transition>
    </mc:Fallback>
  </mc:AlternateConten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hyperlink" Target="https://www.ebsafe.com/kundenbereich/benutzer/dashboard/ebaudit/" TargetMode="Externa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g Data 3">
            <a:hlinkClick r:id="" action="ppaction://media"/>
            <a:extLst>
              <a:ext uri="{FF2B5EF4-FFF2-40B4-BE49-F238E27FC236}">
                <a16:creationId xmlns:a16="http://schemas.microsoft.com/office/drawing/2014/main" id="{47647330-B756-4640-A6D7-8B111828B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13439775" cy="3341687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04FB4A1E-FAFB-447A-9E65-F79057445923}"/>
              </a:ext>
            </a:extLst>
          </p:cNvPr>
          <p:cNvSpPr/>
          <p:nvPr/>
        </p:nvSpPr>
        <p:spPr>
          <a:xfrm>
            <a:off x="0" y="1"/>
            <a:ext cx="13439775" cy="7559675"/>
          </a:xfrm>
          <a:prstGeom prst="rect">
            <a:avLst/>
          </a:prstGeom>
          <a:noFill/>
          <a:ln w="76200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795FB07-6EDC-46A7-9960-76277B447C1D}"/>
              </a:ext>
            </a:extLst>
          </p:cNvPr>
          <p:cNvSpPr txBox="1"/>
          <p:nvPr/>
        </p:nvSpPr>
        <p:spPr>
          <a:xfrm>
            <a:off x="2280210" y="3545251"/>
            <a:ext cx="887935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0" b="1" dirty="0">
                <a:solidFill>
                  <a:srgbClr val="5CA5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EBsafe</a:t>
            </a:r>
          </a:p>
          <a:p>
            <a:pPr algn="ctr"/>
            <a:endParaRPr lang="de-DE" sz="2400" b="1" dirty="0">
              <a:solidFill>
                <a:srgbClr val="5CA5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3600" b="1" dirty="0">
                <a:solidFill>
                  <a:srgbClr val="5CA5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Führung globaler Versorgungspläne</a:t>
            </a:r>
          </a:p>
          <a:p>
            <a:pPr algn="ctr"/>
            <a:r>
              <a:rPr lang="de-DE" sz="3600" b="1" dirty="0">
                <a:solidFill>
                  <a:srgbClr val="5CA5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ganz einfach durch ein digitales Portal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3531234-FC7B-4398-991C-B4B6464F4E7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8" y="5558566"/>
            <a:ext cx="953962" cy="16222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C81D6D9-064B-40F3-AC7A-BBCC62B23DB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2" y="5655826"/>
            <a:ext cx="953962" cy="16222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A5AEA43-9D1D-4A66-A8CD-E08A83C5925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9" y="5779698"/>
            <a:ext cx="953962" cy="162221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D590AEA-24D7-4AC0-B5B2-BB11AA9E65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4675" y="6572005"/>
            <a:ext cx="2160000" cy="658053"/>
          </a:xfrm>
          <a:prstGeom prst="rect">
            <a:avLst/>
          </a:prstGeom>
        </p:spPr>
      </p:pic>
      <p:pic>
        <p:nvPicPr>
          <p:cNvPr id="17" name="Ambient Travel">
            <a:hlinkClick r:id="" action="ppaction://media"/>
            <a:extLst>
              <a:ext uri="{FF2B5EF4-FFF2-40B4-BE49-F238E27FC236}">
                <a16:creationId xmlns:a16="http://schemas.microsoft.com/office/drawing/2014/main" id="{DB9CC61D-235C-46EB-A0D5-563BE9A7B7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1684" y="3584357"/>
            <a:ext cx="609600" cy="609600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6CD1A64C-EAAA-4E26-BF18-B94AD2AB4663}"/>
              </a:ext>
            </a:extLst>
          </p:cNvPr>
          <p:cNvSpPr/>
          <p:nvPr/>
        </p:nvSpPr>
        <p:spPr>
          <a:xfrm>
            <a:off x="12095955" y="3545251"/>
            <a:ext cx="1087830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9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hlinkClick r:id="" action="ppaction://noaction"/>
            <a:extLst>
              <a:ext uri="{FF2B5EF4-FFF2-40B4-BE49-F238E27FC236}">
                <a16:creationId xmlns:a16="http://schemas.microsoft.com/office/drawing/2014/main" id="{A4D8583F-49C9-45EB-8F09-3A03CE6EA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01" y="509679"/>
            <a:ext cx="2160000" cy="216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  <a:extLst>
              <a:ext uri="{FF2B5EF4-FFF2-40B4-BE49-F238E27FC236}">
                <a16:creationId xmlns:a16="http://schemas.microsoft.com/office/drawing/2014/main" id="{77ACEF7E-8CA7-469A-99D4-F5511BBD3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88" y="3773782"/>
            <a:ext cx="2160000" cy="2160000"/>
          </a:xfrm>
          <a:prstGeom prst="rect">
            <a:avLst/>
          </a:prstGeom>
        </p:spPr>
      </p:pic>
      <p:pic>
        <p:nvPicPr>
          <p:cNvPr id="25" name="Grafik 24">
            <a:hlinkClick r:id="" action="ppaction://noaction"/>
            <a:extLst>
              <a:ext uri="{FF2B5EF4-FFF2-40B4-BE49-F238E27FC236}">
                <a16:creationId xmlns:a16="http://schemas.microsoft.com/office/drawing/2014/main" id="{0FEBEDA6-54C0-4184-806A-A2AB2E735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623" y="3773782"/>
            <a:ext cx="2160000" cy="2160000"/>
          </a:xfrm>
          <a:prstGeom prst="rect">
            <a:avLst/>
          </a:prstGeom>
        </p:spPr>
      </p:pic>
      <p:pic>
        <p:nvPicPr>
          <p:cNvPr id="26" name="Grafik 25">
            <a:hlinkClick r:id="" action="ppaction://noaction"/>
            <a:extLst>
              <a:ext uri="{FF2B5EF4-FFF2-40B4-BE49-F238E27FC236}">
                <a16:creationId xmlns:a16="http://schemas.microsoft.com/office/drawing/2014/main" id="{674550F9-3AA1-44AB-9350-DA7AEA031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87" y="509679"/>
            <a:ext cx="2160000" cy="2160000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E046D54E-29D1-45AF-9145-94AE25934199}"/>
              </a:ext>
            </a:extLst>
          </p:cNvPr>
          <p:cNvSpPr/>
          <p:nvPr/>
        </p:nvSpPr>
        <p:spPr>
          <a:xfrm>
            <a:off x="2133162" y="6361305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 Narrow" panose="020B0606020202030204" pitchFamily="34" charset="0"/>
              </a:rPr>
              <a:t>Persönliches Dashboard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7BA58EE6-69A8-4AAC-9DEC-B96E6BD6B3A1}"/>
              </a:ext>
            </a:extLst>
          </p:cNvPr>
          <p:cNvSpPr/>
          <p:nvPr/>
        </p:nvSpPr>
        <p:spPr>
          <a:xfrm>
            <a:off x="2133162" y="3069165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noProof="1">
                <a:latin typeface="Arial Narrow" panose="020B0606020202030204" pitchFamily="34" charset="0"/>
              </a:rPr>
              <a:t>EB</a:t>
            </a:r>
            <a:r>
              <a:rPr lang="de-DE" dirty="0">
                <a:latin typeface="Arial Narrow" panose="020B0606020202030204" pitchFamily="34" charset="0"/>
              </a:rPr>
              <a:t> Pläne &amp; Renewals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4F3B222-0962-4D90-AE5E-EE28FC81E3DA}"/>
              </a:ext>
            </a:extLst>
          </p:cNvPr>
          <p:cNvSpPr/>
          <p:nvPr/>
        </p:nvSpPr>
        <p:spPr>
          <a:xfrm>
            <a:off x="5538384" y="6361305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 Narrow" panose="020B0606020202030204" pitchFamily="34" charset="0"/>
              </a:rPr>
              <a:t>Vorlagen-Center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8C47B35E-D87D-44A5-834A-A9479E73A12E}"/>
              </a:ext>
            </a:extLst>
          </p:cNvPr>
          <p:cNvSpPr/>
          <p:nvPr/>
        </p:nvSpPr>
        <p:spPr>
          <a:xfrm>
            <a:off x="5528870" y="3069165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 Narrow" panose="020B0606020202030204" pitchFamily="34" charset="0"/>
              </a:rPr>
              <a:t>Analysen &amp; Reports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7634F71C-5A81-424F-9CC6-4E9B5D4FC8A8}"/>
              </a:ext>
            </a:extLst>
          </p:cNvPr>
          <p:cNvSpPr/>
          <p:nvPr/>
        </p:nvSpPr>
        <p:spPr>
          <a:xfrm>
            <a:off x="8943606" y="6361305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 Narrow" panose="020B0606020202030204" pitchFamily="34" charset="0"/>
              </a:rPr>
              <a:t>Strategie</a:t>
            </a:r>
          </a:p>
        </p:txBody>
      </p:sp>
      <p:pic>
        <p:nvPicPr>
          <p:cNvPr id="32" name="Grafik 31" descr="Ein Bild, das Objekt enthält.&#10;&#10;Mit hoher Zuverlässigkeit generierte Beschreibung">
            <a:hlinkClick r:id="rId6" action="ppaction://hlinksldjump"/>
            <a:extLst>
              <a:ext uri="{FF2B5EF4-FFF2-40B4-BE49-F238E27FC236}">
                <a16:creationId xmlns:a16="http://schemas.microsoft.com/office/drawing/2014/main" id="{326AADF2-5F16-411D-826A-9FE9EE480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52" y="3773782"/>
            <a:ext cx="2160000" cy="2160000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3E0B966C-B951-4903-B60A-71A5B2A22DFD}"/>
              </a:ext>
            </a:extLst>
          </p:cNvPr>
          <p:cNvSpPr/>
          <p:nvPr/>
        </p:nvSpPr>
        <p:spPr>
          <a:xfrm>
            <a:off x="8924578" y="3072149"/>
            <a:ext cx="2382034" cy="342900"/>
          </a:xfrm>
          <a:prstGeom prst="rect">
            <a:avLst/>
          </a:prstGeom>
          <a:solidFill>
            <a:srgbClr val="5CA595">
              <a:alpha val="50196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 Narrow" panose="020B0606020202030204" pitchFamily="34" charset="0"/>
              </a:rPr>
              <a:t>Benchmark</a:t>
            </a:r>
          </a:p>
        </p:txBody>
      </p:sp>
      <p:pic>
        <p:nvPicPr>
          <p:cNvPr id="34" name="Grafik 33">
            <a:hlinkClick r:id="rId8" action="ppaction://hlinksldjump"/>
            <a:extLst>
              <a:ext uri="{FF2B5EF4-FFF2-40B4-BE49-F238E27FC236}">
                <a16:creationId xmlns:a16="http://schemas.microsoft.com/office/drawing/2014/main" id="{366D824A-33ED-4F97-9E56-C809B4F01E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12" y="509679"/>
            <a:ext cx="2151661" cy="2160000"/>
          </a:xfrm>
          <a:prstGeom prst="rect">
            <a:avLst/>
          </a:prstGeom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EAB28296-6839-4DF0-8A2A-ABFCAA6E6A16}"/>
              </a:ext>
            </a:extLst>
          </p:cNvPr>
          <p:cNvSpPr/>
          <p:nvPr/>
        </p:nvSpPr>
        <p:spPr>
          <a:xfrm>
            <a:off x="5525085" y="401636"/>
            <a:ext cx="2385819" cy="238581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9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DC24BFF-03DD-444E-A90B-E509DDA7B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094" y="1979613"/>
            <a:ext cx="2160000" cy="2160000"/>
          </a:xfrm>
          <a:prstGeom prst="rect">
            <a:avLst/>
          </a:prstGeom>
        </p:spPr>
      </p:pic>
      <p:pic>
        <p:nvPicPr>
          <p:cNvPr id="8" name="Grafik 7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816BBEF0-BBA9-4F47-A9F7-C0ECE3AB1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99" y="4516494"/>
            <a:ext cx="1807347" cy="1800000"/>
          </a:xfrm>
          <a:prstGeom prst="rect">
            <a:avLst/>
          </a:prstGeom>
        </p:spPr>
      </p:pic>
      <p:pic>
        <p:nvPicPr>
          <p:cNvPr id="10" name="Grafik 9" descr="Ein Bild, das Schild, Monitor enthält.&#10;&#10;Mit hoher Zuverlässigkeit generierte Beschreibung">
            <a:extLst>
              <a:ext uri="{FF2B5EF4-FFF2-40B4-BE49-F238E27FC236}">
                <a16:creationId xmlns:a16="http://schemas.microsoft.com/office/drawing/2014/main" id="{CDE94DB1-7542-4BFC-82A3-F21D6DE6D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421" y="4516494"/>
            <a:ext cx="1807347" cy="1800000"/>
          </a:xfrm>
          <a:prstGeom prst="rect">
            <a:avLst/>
          </a:prstGeom>
        </p:spPr>
      </p:pic>
      <p:pic>
        <p:nvPicPr>
          <p:cNvPr id="12" name="Grafik 11" descr="Ein Bild, das Schild enthält.&#10;&#10;Mit hoher Zuverlässigkeit generierte Beschreibung">
            <a:extLst>
              <a:ext uri="{FF2B5EF4-FFF2-40B4-BE49-F238E27FC236}">
                <a16:creationId xmlns:a16="http://schemas.microsoft.com/office/drawing/2014/main" id="{09F45F31-F83E-4926-A8A7-3633BEA23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89" y="4516494"/>
            <a:ext cx="1800000" cy="1800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674CE9F-CB8C-4688-A1E8-D4A955B0F717}"/>
              </a:ext>
            </a:extLst>
          </p:cNvPr>
          <p:cNvSpPr txBox="1"/>
          <p:nvPr/>
        </p:nvSpPr>
        <p:spPr>
          <a:xfrm>
            <a:off x="3631550" y="713973"/>
            <a:ext cx="6175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Analysen &amp; Reports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FB9B9B4-52C4-45A3-B58C-C3E0A0262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17" y="4516494"/>
            <a:ext cx="179268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0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36603E2-7B79-43A2-9718-ADB96AB55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681" y="1979614"/>
            <a:ext cx="10080000" cy="2959821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E47C7D2-45C8-4C09-AECB-4F3F02829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135" y="3459523"/>
            <a:ext cx="4585464" cy="41982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5CA595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BA3504B-B2AB-496D-BB64-0101089CB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77239"/>
            <a:ext cx="1276390" cy="12816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9E7DA47-CF09-4DD3-8BE4-24DB7C27F318}"/>
              </a:ext>
            </a:extLst>
          </p:cNvPr>
          <p:cNvSpPr/>
          <p:nvPr/>
        </p:nvSpPr>
        <p:spPr>
          <a:xfrm>
            <a:off x="3117282" y="468039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Führung globaler EB-Pläne setzt voraus, dass Sie alle Partner</a:t>
            </a:r>
          </a:p>
          <a:p>
            <a:pPr algn="ctr">
              <a:defRPr/>
            </a:pPr>
            <a:r>
              <a:rPr lang="de-DE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jederzeit per Klick zur Verfügung haben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57B188C-FC4D-43A7-89B3-8441715DA7C7}"/>
              </a:ext>
            </a:extLst>
          </p:cNvPr>
          <p:cNvSpPr/>
          <p:nvPr/>
        </p:nvSpPr>
        <p:spPr>
          <a:xfrm>
            <a:off x="2134670" y="5560950"/>
            <a:ext cx="4037342" cy="1230268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 Narrow" panose="020B0606020202030204" pitchFamily="34" charset="0"/>
              </a:rPr>
              <a:t>Die lokalen Projektleiter, Versicherer, Makler, Consultants oder TPA inkl. Telefon + Email stehen zur Verfügung. Sie können diese Tabelle online nutzen oder ausdrucken.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76AEC98-FF05-4866-8DA7-AD25622F9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025" y="277239"/>
            <a:ext cx="1281600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5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4DD273C7-E359-4C9A-B852-20BCEBFD3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752" y="1979614"/>
            <a:ext cx="4158473" cy="2863734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FDDC7A9-71AF-4A84-AE35-C045949C1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025" y="287338"/>
            <a:ext cx="1281600" cy="1281600"/>
          </a:xfrm>
          <a:prstGeom prst="rect">
            <a:avLst/>
          </a:prstGeom>
        </p:spPr>
      </p:pic>
      <p:pic>
        <p:nvPicPr>
          <p:cNvPr id="9" name="Grafik 8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B3FD9122-572E-408A-8397-5097680D9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87338"/>
            <a:ext cx="1286831" cy="12816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224473B-2A01-4043-9AA4-672930910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751" y="5030039"/>
            <a:ext cx="10080000" cy="2366133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6BB5AD9-C795-4802-9CF6-63DE4A9D8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4201" y="2262073"/>
            <a:ext cx="2876550" cy="2581275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43C46D2D-0ED5-4C6E-AFA5-BE5AE1EB3D48}"/>
              </a:ext>
            </a:extLst>
          </p:cNvPr>
          <p:cNvSpPr/>
          <p:nvPr/>
        </p:nvSpPr>
        <p:spPr>
          <a:xfrm>
            <a:off x="3122503" y="478138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Basis-Informationen </a:t>
            </a:r>
          </a:p>
          <a:p>
            <a:pPr algn="ctr">
              <a:defRPr/>
            </a:pPr>
            <a:r>
              <a:rPr lang="de-DE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zeigen Ihnen die erfassten Tochterfirmen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D9F8B869-23C0-4619-81BA-D7221DF79528}"/>
              </a:ext>
            </a:extLst>
          </p:cNvPr>
          <p:cNvGraphicFramePr>
            <a:graphicFrameLocks noGrp="1"/>
          </p:cNvGraphicFramePr>
          <p:nvPr/>
        </p:nvGraphicFramePr>
        <p:xfrm>
          <a:off x="5688013" y="3006927"/>
          <a:ext cx="3327400" cy="1091565"/>
        </p:xfrm>
        <a:graphic>
          <a:graphicData uri="http://schemas.openxmlformats.org/drawingml/2006/table">
            <a:tbl>
              <a:tblPr/>
              <a:tblGrid>
                <a:gridCol w="1092200">
                  <a:extLst>
                    <a:ext uri="{9D8B030D-6E8A-4147-A177-3AD203B41FA5}">
                      <a16:colId xmlns:a16="http://schemas.microsoft.com/office/drawing/2014/main" val="55035124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1761656354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351884932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1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Land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Tochterfirmen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1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Beschäftigte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36460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Brasilien</a:t>
                      </a:r>
                    </a:p>
                  </a:txBody>
                  <a:tcPr marL="114300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1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0452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Deutschlanf</a:t>
                      </a:r>
                    </a:p>
                  </a:txBody>
                  <a:tcPr marL="114300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1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2.050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0887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Frankreich</a:t>
                      </a:r>
                    </a:p>
                  </a:txBody>
                  <a:tcPr marL="114300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1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08119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Niederlande</a:t>
                      </a:r>
                    </a:p>
                  </a:txBody>
                  <a:tcPr marL="114300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1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1.000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78251"/>
                  </a:ext>
                </a:extLst>
              </a:tr>
              <a:tr h="176078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USA</a:t>
                      </a:r>
                    </a:p>
                  </a:txBody>
                  <a:tcPr marL="114300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1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1.000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546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89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FDDC7A9-71AF-4A84-AE35-C045949C1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025" y="287338"/>
            <a:ext cx="1281600" cy="1281600"/>
          </a:xfrm>
          <a:prstGeom prst="rect">
            <a:avLst/>
          </a:prstGeom>
        </p:spPr>
      </p:pic>
      <p:pic>
        <p:nvPicPr>
          <p:cNvPr id="9" name="Grafik 8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B3FD9122-572E-408A-8397-5097680D9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55902"/>
            <a:ext cx="1286831" cy="12816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845543F-5888-489E-B2B2-598B8C1DD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99" y="1979613"/>
            <a:ext cx="4644171" cy="3216276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9A90F537-61E9-42ED-A929-712B884CC0E8}"/>
              </a:ext>
            </a:extLst>
          </p:cNvPr>
          <p:cNvGraphicFramePr>
            <a:graphicFrameLocks noGrp="1"/>
          </p:cNvGraphicFramePr>
          <p:nvPr/>
        </p:nvGraphicFramePr>
        <p:xfrm>
          <a:off x="1670752" y="5265739"/>
          <a:ext cx="5092699" cy="1990725"/>
        </p:xfrm>
        <a:graphic>
          <a:graphicData uri="http://schemas.openxmlformats.org/drawingml/2006/table">
            <a:tbl>
              <a:tblPr/>
              <a:tblGrid>
                <a:gridCol w="836635">
                  <a:extLst>
                    <a:ext uri="{9D8B030D-6E8A-4147-A177-3AD203B41FA5}">
                      <a16:colId xmlns:a16="http://schemas.microsoft.com/office/drawing/2014/main" val="1227714783"/>
                    </a:ext>
                  </a:extLst>
                </a:gridCol>
                <a:gridCol w="1283474">
                  <a:extLst>
                    <a:ext uri="{9D8B030D-6E8A-4147-A177-3AD203B41FA5}">
                      <a16:colId xmlns:a16="http://schemas.microsoft.com/office/drawing/2014/main" val="1976511917"/>
                    </a:ext>
                  </a:extLst>
                </a:gridCol>
                <a:gridCol w="861988">
                  <a:extLst>
                    <a:ext uri="{9D8B030D-6E8A-4147-A177-3AD203B41FA5}">
                      <a16:colId xmlns:a16="http://schemas.microsoft.com/office/drawing/2014/main" val="2079295452"/>
                    </a:ext>
                  </a:extLst>
                </a:gridCol>
                <a:gridCol w="1055301">
                  <a:extLst>
                    <a:ext uri="{9D8B030D-6E8A-4147-A177-3AD203B41FA5}">
                      <a16:colId xmlns:a16="http://schemas.microsoft.com/office/drawing/2014/main" val="3900391078"/>
                    </a:ext>
                  </a:extLst>
                </a:gridCol>
                <a:gridCol w="1055301">
                  <a:extLst>
                    <a:ext uri="{9D8B030D-6E8A-4147-A177-3AD203B41FA5}">
                      <a16:colId xmlns:a16="http://schemas.microsoft.com/office/drawing/2014/main" val="352888942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Land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Deckung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MIBAV ref.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Gesamtkosten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Prämie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43653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UK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Medical Health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2853</a:t>
                      </a:r>
                      <a:endParaRPr lang="de-DE" sz="11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27.079 €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24.617 €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26918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UK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Medical Health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2853</a:t>
                      </a:r>
                      <a:endParaRPr lang="de-DE" sz="11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5.208 €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4.756 €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59621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Schweden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Medical Health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3091</a:t>
                      </a:r>
                      <a:endParaRPr lang="de-DE" sz="11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5.506 €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5.506 €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56882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Schweden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Medical Health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3091</a:t>
                      </a:r>
                      <a:endParaRPr lang="de-DE" sz="11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1.963 €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1.963 €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79844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China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Medical Health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3050</a:t>
                      </a:r>
                      <a:endParaRPr lang="de-DE" sz="11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32.130 €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13.897 €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45645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Russland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Medical Health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3006</a:t>
                      </a:r>
                      <a:endParaRPr lang="de-DE" sz="11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19.286 €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16.072 €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2143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Russland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Medical Health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3006</a:t>
                      </a:r>
                      <a:endParaRPr lang="de-DE" sz="11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1.753 €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1.461 €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5755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Portugal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Medical Health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3136</a:t>
                      </a:r>
                      <a:endParaRPr lang="de-DE" sz="11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1.343 €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1.338 €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1362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China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Medical Health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3064</a:t>
                      </a:r>
                      <a:endParaRPr lang="de-DE" sz="11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9.528 €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4.991 €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36729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Rumänien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99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Medical Health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sng" strike="noStrike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2875</a:t>
                      </a:r>
                      <a:endParaRPr lang="de-DE" sz="1100" b="0" i="0" u="sng" strike="noStrike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3.362 €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99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3.305 € </a:t>
                      </a:r>
                    </a:p>
                  </a:txBody>
                  <a:tcPr marL="9525" marR="11430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9042180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93E2AE47-A793-40D7-A80C-B96F59A66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751" y="1986003"/>
            <a:ext cx="3125340" cy="21812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4DBABBE-A6D3-436F-B614-E6547220A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8125" y="2816266"/>
            <a:ext cx="3125340" cy="200493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6B4F5AA-5344-40C0-947B-251BAB6F8ACF}"/>
              </a:ext>
            </a:extLst>
          </p:cNvPr>
          <p:cNvSpPr/>
          <p:nvPr/>
        </p:nvSpPr>
        <p:spPr>
          <a:xfrm>
            <a:off x="3119887" y="478138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GEO-Daten werden auf einer Weltkarte dargestellt</a:t>
            </a:r>
          </a:p>
          <a:p>
            <a:pPr algn="ctr">
              <a:defRPr/>
            </a:pPr>
            <a:r>
              <a:rPr lang="de-DE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auf einen Blick die größten Länder / Regionen auswerten</a:t>
            </a:r>
          </a:p>
        </p:txBody>
      </p:sp>
    </p:spTree>
    <p:extLst>
      <p:ext uri="{BB962C8B-B14F-4D97-AF65-F5344CB8AC3E}">
        <p14:creationId xmlns:p14="http://schemas.microsoft.com/office/powerpoint/2010/main" val="141169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FDDC7A9-71AF-4A84-AE35-C045949C1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025" y="287338"/>
            <a:ext cx="1281600" cy="1281600"/>
          </a:xfrm>
          <a:prstGeom prst="rect">
            <a:avLst/>
          </a:prstGeom>
        </p:spPr>
      </p:pic>
      <p:pic>
        <p:nvPicPr>
          <p:cNvPr id="9" name="Grafik 8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B3FD9122-572E-408A-8397-5097680D9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87338"/>
            <a:ext cx="1286831" cy="12816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25CD408-2555-455F-AC9F-06BE309A6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751" y="2627314"/>
            <a:ext cx="10080000" cy="2453375"/>
          </a:xfrm>
          <a:prstGeom prst="rect">
            <a:avLst/>
          </a:prstGeom>
          <a:ln w="38100">
            <a:solidFill>
              <a:srgbClr val="5CA595"/>
            </a:solidFill>
          </a:ln>
        </p:spPr>
      </p:pic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464DED82-9C2B-43AB-9B47-F3F910B60C3F}"/>
              </a:ext>
            </a:extLst>
          </p:cNvPr>
          <p:cNvGraphicFramePr>
            <a:graphicFrameLocks noGrp="1"/>
          </p:cNvGraphicFramePr>
          <p:nvPr/>
        </p:nvGraphicFramePr>
        <p:xfrm>
          <a:off x="4592895" y="1979613"/>
          <a:ext cx="6908800" cy="1085850"/>
        </p:xfrm>
        <a:graphic>
          <a:graphicData uri="http://schemas.openxmlformats.org/drawingml/2006/table">
            <a:tbl>
              <a:tblPr/>
              <a:tblGrid>
                <a:gridCol w="1574800">
                  <a:extLst>
                    <a:ext uri="{9D8B030D-6E8A-4147-A177-3AD203B41FA5}">
                      <a16:colId xmlns:a16="http://schemas.microsoft.com/office/drawing/2014/main" val="236482352"/>
                    </a:ext>
                  </a:extLst>
                </a:gridCol>
                <a:gridCol w="203200">
                  <a:extLst>
                    <a:ext uri="{9D8B030D-6E8A-4147-A177-3AD203B41FA5}">
                      <a16:colId xmlns:a16="http://schemas.microsoft.com/office/drawing/2014/main" val="731456276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753048332"/>
                    </a:ext>
                  </a:extLst>
                </a:gridCol>
                <a:gridCol w="203200">
                  <a:extLst>
                    <a:ext uri="{9D8B030D-6E8A-4147-A177-3AD203B41FA5}">
                      <a16:colId xmlns:a16="http://schemas.microsoft.com/office/drawing/2014/main" val="4026893841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881158075"/>
                    </a:ext>
                  </a:extLst>
                </a:gridCol>
                <a:gridCol w="203200">
                  <a:extLst>
                    <a:ext uri="{9D8B030D-6E8A-4147-A177-3AD203B41FA5}">
                      <a16:colId xmlns:a16="http://schemas.microsoft.com/office/drawing/2014/main" val="149179427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97284127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alle Jahre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alle Deckungen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alle Tochterfirmen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alle Regionen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8611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sng" strike="noStrike">
                        <a:solidFill>
                          <a:srgbClr val="0563C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35138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 Narrow" panose="020B0606020202030204" pitchFamily="34" charset="0"/>
                        </a:rPr>
                        <a:t>alle Versicherer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alle Makler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333333"/>
                          </a:solidFill>
                          <a:effectLst/>
                          <a:latin typeface="Arial Narrow" panose="020B0606020202030204" pitchFamily="34" charset="0"/>
                        </a:rPr>
                        <a:t>alle Consultants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alle TPA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55704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sng" strike="noStrike">
                        <a:solidFill>
                          <a:srgbClr val="0563C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968796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333333"/>
                          </a:solidFill>
                          <a:effectLst/>
                          <a:latin typeface="Arial Narrow" panose="020B0606020202030204" pitchFamily="34" charset="0"/>
                        </a:rPr>
                        <a:t>alle Status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Finanzierungsmethode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333333"/>
                          </a:solidFill>
                          <a:effectLst/>
                          <a:latin typeface="Arial Narrow" panose="020B0606020202030204" pitchFamily="34" charset="0"/>
                        </a:rPr>
                        <a:t>Finanzierungsform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Rechtsgrundlagen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093337"/>
                  </a:ext>
                </a:extLst>
              </a:tr>
            </a:tbl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574930DE-B0A4-4D45-B79A-46CC28CAF0B5}"/>
              </a:ext>
            </a:extLst>
          </p:cNvPr>
          <p:cNvSpPr/>
          <p:nvPr/>
        </p:nvSpPr>
        <p:spPr>
          <a:xfrm>
            <a:off x="3352957" y="3854001"/>
            <a:ext cx="1178041" cy="297509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1BD6FE5-0B0C-4543-84EF-0F50F3ABC54F}"/>
              </a:ext>
            </a:extLst>
          </p:cNvPr>
          <p:cNvSpPr/>
          <p:nvPr/>
        </p:nvSpPr>
        <p:spPr>
          <a:xfrm>
            <a:off x="6614317" y="4587314"/>
            <a:ext cx="1178041" cy="297509"/>
          </a:xfrm>
          <a:prstGeom prst="rect">
            <a:avLst/>
          </a:prstGeom>
          <a:solidFill>
            <a:srgbClr val="5CA59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D20FE84-7FD4-4C02-A492-3D931B411649}"/>
              </a:ext>
            </a:extLst>
          </p:cNvPr>
          <p:cNvSpPr/>
          <p:nvPr/>
        </p:nvSpPr>
        <p:spPr>
          <a:xfrm>
            <a:off x="3122503" y="483501"/>
            <a:ext cx="7200000" cy="900000"/>
          </a:xfrm>
          <a:prstGeom prst="rect">
            <a:avLst/>
          </a:prstGeom>
          <a:solidFill>
            <a:srgbClr val="F2F2F2">
              <a:alpha val="60000"/>
            </a:srgbClr>
          </a:solidFill>
          <a:ln w="28575">
            <a:solidFill>
              <a:srgbClr val="5CA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Das Analyse-Tool bietet Ihnen vielfältigste Antworten,</a:t>
            </a:r>
          </a:p>
          <a:p>
            <a:pPr algn="ctr">
              <a:defRPr/>
            </a:pPr>
            <a:r>
              <a:rPr lang="de-DE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die Sie abspeichern und ausdrucken können</a:t>
            </a:r>
          </a:p>
        </p:txBody>
      </p:sp>
    </p:spTree>
    <p:extLst>
      <p:ext uri="{BB962C8B-B14F-4D97-AF65-F5344CB8AC3E}">
        <p14:creationId xmlns:p14="http://schemas.microsoft.com/office/powerpoint/2010/main" val="16836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240</Words>
  <Application>Microsoft Office PowerPoint</Application>
  <PresentationFormat>Benutzerdefiniert</PresentationFormat>
  <Paragraphs>105</Paragraphs>
  <Slides>7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Arial Narrow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Jürgen Rölke</dc:creator>
  <cp:lastModifiedBy>Juergen Roelke</cp:lastModifiedBy>
  <cp:revision>220</cp:revision>
  <dcterms:created xsi:type="dcterms:W3CDTF">2017-10-25T09:06:14Z</dcterms:created>
  <dcterms:modified xsi:type="dcterms:W3CDTF">2022-09-25T20:39:10Z</dcterms:modified>
</cp:coreProperties>
</file>